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1"/>
  </p:notesMasterIdLst>
  <p:sldIdLst>
    <p:sldId id="268" r:id="rId2"/>
    <p:sldId id="257" r:id="rId3"/>
    <p:sldId id="266" r:id="rId4"/>
    <p:sldId id="259" r:id="rId5"/>
    <p:sldId id="260" r:id="rId6"/>
    <p:sldId id="261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503"/>
  </p:normalViewPr>
  <p:slideViewPr>
    <p:cSldViewPr snapToGrid="0">
      <p:cViewPr>
        <p:scale>
          <a:sx n="64" d="100"/>
          <a:sy n="64" d="100"/>
        </p:scale>
        <p:origin x="1432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374ED-0F59-CB46-A0D5-8B7DD069C8B2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9EF4D-D970-DF4D-82BE-099E5144F1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58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95464-CBF6-FD6B-C44E-77627A85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6741E-E027-1F58-4F49-06ECBCF40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9BC10-AF83-415E-242D-90B9DEA1F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6BF8F-F12A-A95B-54CF-A5B50A81A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2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13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9FC53-1A3A-2B44-2B53-60F1A1C6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FF89E-EBA7-DE05-AE62-91E987308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00716-E8BB-C03D-61A2-D8C56D0BD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68F2-433F-2814-AFCE-D7B5129B8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86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3E07F-6462-AEAE-541A-10329AE6C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8EBAD-B5D9-FE58-28E8-55A2F7F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030B1-B531-0C4C-0646-8A3E61477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D5419-2B4B-4D90-B7DF-472F16411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65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E44D-594E-940D-E7B8-CAD103098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09045-0A39-E6AA-5859-7123009F8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EB848-7036-7FF6-3730-D6DCC7C8F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78801-BA65-72C3-BEFE-72CF303D4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88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ED0FC-7D25-BB0F-807A-DCE65A0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953A8-2C7B-B2C1-EEDF-E4763D362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0B3E2-DABD-0853-A0F4-ACF2F5AFF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F8DB3-8603-3F26-5E63-177D513B5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68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383E7-D0D6-CF1C-E9DA-0C19041B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15ED1-3A74-4255-E05F-2EB3F252A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FF733-80BF-199E-B1EF-D96BFA953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EAE80-1ADD-2CDC-C71D-DDCD7649C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50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10/18/24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0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7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18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4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4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2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5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7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7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8AF8-67FD-01CE-3AE1-F09E5F5BC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207" y="2077369"/>
            <a:ext cx="8781485" cy="1748729"/>
          </a:xfrm>
        </p:spPr>
        <p:txBody>
          <a:bodyPr>
            <a:normAutofit/>
          </a:bodyPr>
          <a:lstStyle/>
          <a:p>
            <a:r>
              <a:rPr lang="en-GB" dirty="0">
                <a:latin typeface="+mn-lt"/>
              </a:rPr>
              <a:t>Royalties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DBA9D-C9D0-2535-78DD-D08956739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78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80" name="Isosceles Triangle 33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92" y="-1"/>
            <a:ext cx="121732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B9CCAD9-1D1C-44DB-9BC4-912C4B230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28157D96-27A9-4D8B-B0B0-DE56CBA53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4E3CD45D-8191-42E4-A784-B140BAC42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52490F6E-EA2C-4B87-AB46-A113AD5F4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9AB5722B-673A-44AA-8BB1-DDDCC4016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92EA1CA7-8593-45AF-B093-57394C19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6244AECB-5C98-493E-99B2-01E27C435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F7F7FFBF-6D14-4896-93E3-FB0F19302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E088677-0DFA-42E7-8B64-ED276E5C7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C13FA224-119E-41E9-858A-CA7B7FEE5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C172ACE0-5D17-4F91-8E9A-A86FB5D4D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C2B7CF33-95B1-432D-B125-80D234021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1E3EEB73-0365-4E60-B10D-E58B06233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4E6A4E07-3D39-4DC9-A677-E6B0393C5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5830D94D-8F55-45FA-B114-A127A03ED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DD73F6BF-3B13-4AFF-9F4B-E2C1030E0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C74EBE4D-8A85-4E53-BD51-1A9E5DD7F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340D0EEA-DB4C-46C0-B1BD-2E162745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130A846E-43D7-4A97-A7D0-9B1C00F87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DD20401B-453B-42EE-A76C-23B1286E1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986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7FEB2-1142-B979-2E4A-CA49C5385E76}"/>
              </a:ext>
            </a:extLst>
          </p:cNvPr>
          <p:cNvSpPr txBox="1"/>
          <p:nvPr/>
        </p:nvSpPr>
        <p:spPr>
          <a:xfrm>
            <a:off x="-55838" y="-59377"/>
            <a:ext cx="7175499" cy="4848892"/>
          </a:xfrm>
          <a:prstGeom prst="rect">
            <a:avLst/>
          </a:prstGeom>
        </p:spPr>
        <p:txBody>
          <a:bodyPr vert="horz" lIns="228600" tIns="228600" rIns="228600" bIns="0" rtlCol="0" anchor="t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150" dirty="0">
                <a:solidFill>
                  <a:schemeClr val="accent1"/>
                </a:solidFill>
                <a:ea typeface="+mj-ea"/>
                <a:cs typeface="+mj-cs"/>
              </a:rPr>
              <a:t>Context</a:t>
            </a: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15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15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15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47F3C1-7F27-1B31-42B3-F3EB4B8FE853}"/>
              </a:ext>
            </a:extLst>
          </p:cNvPr>
          <p:cNvSpPr txBox="1"/>
          <p:nvPr/>
        </p:nvSpPr>
        <p:spPr>
          <a:xfrm>
            <a:off x="212119" y="1215903"/>
            <a:ext cx="77989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board has raised concerns about the lack of detailed insights into </a:t>
            </a:r>
            <a:r>
              <a:rPr lang="en-GB" b="1" dirty="0"/>
              <a:t>neighbouring rights royalties</a:t>
            </a:r>
            <a:r>
              <a:rPr lang="en-GB" dirty="0"/>
              <a:t> and how they have evolved over time. This is a critical area for the company, as it directly impacts the distribution of royalties to clients, territories, and 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Track the growth of royalties over time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Identify where royalties are coming from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Highlight the top earning clients, tiers, and works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Pinpoint potential revenue loss</a:t>
            </a:r>
            <a:r>
              <a:rPr lang="en-GB" dirty="0"/>
              <a:t> due to </a:t>
            </a:r>
            <a:r>
              <a:rPr lang="en-GB" b="1" dirty="0"/>
              <a:t>suspicious accounts and deactivated works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Provide actionable recommendations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75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0CA04-75C4-A2CD-9BC2-D6A6F756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81669CF-541B-52A3-2C3F-EFFCBA09A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03E3CF-1E36-711E-8C8E-C661C8816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F430728B-2633-EA05-D948-B516CF96B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6CCB6737-43D4-0241-CE80-E9E174A5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26ED45C-09F7-A4A1-51A7-B5F788302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4D2FFF26-DCDC-93DE-0BA1-C574F82BA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1199A4F3-686E-4A89-059B-EAF5776D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29C8C6D8-CF93-5039-FE27-82A2490B1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5F7933C1-09B5-49C9-6CBC-B9165826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AD17286C-119A-8C76-6B3C-E0F9564A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7B94C9D7-86B5-C8B3-A764-89759A08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8067AD26-40D6-8290-DA23-385EFEE97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DC52B3CD-3B68-D105-FD8C-7953AF50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B6AE2ED9-55F0-2919-602E-30B8E68ED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EB078121-3FC7-0AC3-5B69-D618CA992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A6CA7A17-7A82-7ED1-B843-A767A57B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CA2A69BF-5D19-6357-D1AF-1F792FC6E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CE902090-E78A-66C3-88FD-4A7E374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9816470B-0E44-C163-94D1-6311ED791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6E5F1BE-08CE-7AB1-5074-01C11477C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540E8CE9-E0E3-080C-4BD3-E4B8F2DAE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E7528D1A-D857-91AF-60CF-AC31D8C02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ADA9F5F5-CF83-57DF-F524-CE1EF2BF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F127B7-48D3-D7C9-AAA1-9346955858D3}"/>
              </a:ext>
            </a:extLst>
          </p:cNvPr>
          <p:cNvSpPr txBox="1"/>
          <p:nvPr/>
        </p:nvSpPr>
        <p:spPr>
          <a:xfrm>
            <a:off x="9168545" y="5090"/>
            <a:ext cx="306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Growth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32A06-1B7C-4EBF-F79C-6BF9C6C65209}"/>
              </a:ext>
            </a:extLst>
          </p:cNvPr>
          <p:cNvSpPr txBox="1"/>
          <p:nvPr/>
        </p:nvSpPr>
        <p:spPr>
          <a:xfrm>
            <a:off x="9428973" y="528310"/>
            <a:ext cx="2732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There is volatility in revenue over time, but client tiers, especially </a:t>
            </a:r>
            <a:r>
              <a:rPr lang="en-GB" b="1" dirty="0"/>
              <a:t>C: Self Service</a:t>
            </a:r>
            <a:r>
              <a:rPr lang="en-GB" dirty="0"/>
              <a:t>, are showing significant growth.</a:t>
            </a:r>
          </a:p>
          <a:p>
            <a:endParaRPr lang="en-GB" dirty="0"/>
          </a:p>
          <a:p>
            <a:r>
              <a:rPr lang="en-GB" b="1" dirty="0"/>
              <a:t>Insight</a:t>
            </a:r>
            <a:r>
              <a:rPr lang="en-GB" dirty="0"/>
              <a:t>: There is consistent growth over time, though with notable spikes and drops.</a:t>
            </a:r>
          </a:p>
          <a:p>
            <a:endParaRPr lang="en-GB" dirty="0"/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22FABCF-7CB9-77DE-4AFA-CEC8AC9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95"/>
          <a:stretch/>
        </p:blipFill>
        <p:spPr>
          <a:xfrm>
            <a:off x="-10772" y="9526"/>
            <a:ext cx="4808197" cy="3329981"/>
          </a:xfrm>
          <a:prstGeom prst="rect">
            <a:avLst/>
          </a:prstGeom>
        </p:spPr>
      </p:pic>
      <p:pic>
        <p:nvPicPr>
          <p:cNvPr id="7" name="Picture 6" descr="A graph of multiple colored columns&#10;&#10;Description automatically generated with medium confidence">
            <a:extLst>
              <a:ext uri="{FF2B5EF4-FFF2-40B4-BE49-F238E27FC236}">
                <a16:creationId xmlns:a16="http://schemas.microsoft.com/office/drawing/2014/main" id="{31588B92-DE3C-D7AF-64B9-CE150438A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25" y="14287"/>
            <a:ext cx="4475038" cy="3194051"/>
          </a:xfrm>
          <a:prstGeom prst="rect">
            <a:avLst/>
          </a:prstGeom>
        </p:spPr>
      </p:pic>
      <p:pic>
        <p:nvPicPr>
          <p:cNvPr id="9" name="Picture 8" descr="A graph of growth of rad&#10;&#10;Description automatically generated with medium confidence">
            <a:extLst>
              <a:ext uri="{FF2B5EF4-FFF2-40B4-BE49-F238E27FC236}">
                <a16:creationId xmlns:a16="http://schemas.microsoft.com/office/drawing/2014/main" id="{AC00FAA6-423B-45DB-3BC1-DEF04C9F4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41485"/>
            <a:ext cx="5035463" cy="3521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AFFD97-BFFB-2A83-632A-AF7B799F24C1}"/>
              </a:ext>
            </a:extLst>
          </p:cNvPr>
          <p:cNvSpPr txBox="1"/>
          <p:nvPr/>
        </p:nvSpPr>
        <p:spPr>
          <a:xfrm>
            <a:off x="5087937" y="3327066"/>
            <a:ext cx="411003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Recommendation: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Monitor growth patterns, especially in the </a:t>
            </a:r>
            <a:r>
              <a:rPr lang="en-GB" b="1" dirty="0"/>
              <a:t>Self-Service</a:t>
            </a:r>
            <a:r>
              <a:rPr lang="en-GB" dirty="0"/>
              <a:t>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Adapt marketing and resource allocation strategies to accommodate this growth</a:t>
            </a:r>
            <a:r>
              <a:rPr lang="en-GB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Investigate dips in revenue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Analyse and address dips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Adjusting marketing or outreach efforts during low periods.</a:t>
            </a:r>
          </a:p>
        </p:txBody>
      </p:sp>
    </p:spTree>
    <p:extLst>
      <p:ext uri="{BB962C8B-B14F-4D97-AF65-F5344CB8AC3E}">
        <p14:creationId xmlns:p14="http://schemas.microsoft.com/office/powerpoint/2010/main" val="318450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4" name="Picture 3" descr="A graph of a graph showing a bar chart&#10;&#10;Description automatically generated with medium confidence">
            <a:extLst>
              <a:ext uri="{FF2B5EF4-FFF2-40B4-BE49-F238E27FC236}">
                <a16:creationId xmlns:a16="http://schemas.microsoft.com/office/drawing/2014/main" id="{17BE491E-90E2-2CB4-EE36-BA279579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2" y="14287"/>
            <a:ext cx="4705647" cy="3223367"/>
          </a:xfrm>
          <a:prstGeom prst="rect">
            <a:avLst/>
          </a:prstGeom>
          <a:ln w="9525">
            <a:noFill/>
          </a:ln>
        </p:spPr>
      </p:pic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EEB3C438-9AAA-F624-960E-15A5CE46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88" y="3244715"/>
            <a:ext cx="4798663" cy="3598997"/>
          </a:xfrm>
          <a:prstGeom prst="rect">
            <a:avLst/>
          </a:prstGeom>
          <a:ln w="952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F8413-C14D-2D54-5FEA-95B4E5464599}"/>
              </a:ext>
            </a:extLst>
          </p:cNvPr>
          <p:cNvSpPr txBox="1"/>
          <p:nvPr/>
        </p:nvSpPr>
        <p:spPr>
          <a:xfrm>
            <a:off x="6849289" y="208618"/>
            <a:ext cx="461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Client Tier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98653-A61F-C065-9A41-8D26FB26D578}"/>
              </a:ext>
            </a:extLst>
          </p:cNvPr>
          <p:cNvSpPr txBox="1"/>
          <p:nvPr/>
        </p:nvSpPr>
        <p:spPr>
          <a:xfrm>
            <a:off x="6008914" y="841207"/>
            <a:ext cx="592114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The Dominance of Self-Service Clients</a:t>
            </a:r>
          </a:p>
          <a:p>
            <a:endParaRPr lang="en-GB" dirty="0"/>
          </a:p>
          <a:p>
            <a:r>
              <a:rPr lang="en-GB" b="1" dirty="0"/>
              <a:t>Insight</a:t>
            </a:r>
            <a:r>
              <a:rPr lang="en-GB" dirty="0"/>
              <a:t>: High Earnings Potential Across Tiers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Self Service</a:t>
            </a:r>
            <a:r>
              <a:rPr lang="en-GB" sz="1400" dirty="0"/>
              <a:t> typically require less direct management but generate high volumes of royalties through self-managed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Admin</a:t>
            </a:r>
            <a:r>
              <a:rPr lang="en-GB" sz="1400" dirty="0"/>
              <a:t>, despite their smaller numbers, bring in significant revenue, likely due to a more managed and personalized approach, optimized for higher-value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Funded</a:t>
            </a:r>
            <a:r>
              <a:rPr lang="en-GB" sz="1400" dirty="0"/>
              <a:t>, while smaller in number and proportion, generate substantial revenue, suggesting that funded clients have higher individual contributions on average compared to the self-service tier.</a:t>
            </a:r>
          </a:p>
          <a:p>
            <a:endParaRPr lang="en-GB" b="1" dirty="0"/>
          </a:p>
          <a:p>
            <a:r>
              <a:rPr lang="en-GB" b="1" dirty="0"/>
              <a:t>Recommendation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Further Invest in Self Service Client Support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Boost satisfaction, improve retention, and increase revenue.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Target Growth in the Admin and Funded Tiers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Exclusive services, enhanced reporting, or premium features could help attract and retain more clients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Balance Resource Allocation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balanced approach, investing in both self-service and support for high-tier clients, could maximize overall revenue</a:t>
            </a:r>
          </a:p>
        </p:txBody>
      </p:sp>
    </p:spTree>
    <p:extLst>
      <p:ext uri="{BB962C8B-B14F-4D97-AF65-F5344CB8AC3E}">
        <p14:creationId xmlns:p14="http://schemas.microsoft.com/office/powerpoint/2010/main" val="41678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956297-0A1D-A11E-AD1A-25DB8CE8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4F6D193-CAD8-D487-DCC8-CE864BB27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688C356-5325-A9A2-F116-1DDFE03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1587FB77-D71C-1ADC-4391-1386E3391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A37999D4-A912-73BF-4853-71433C308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B3A4F07-BBAE-CF9C-5593-29CDBC96D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F5A3A92E-6549-319B-2E32-B14380D31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17590ACE-994A-A9DA-ACEC-F0DA4FACD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E87421BB-6EA5-1763-B5BE-E18AB5B00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BDE3FEFA-E43C-84C8-675B-D47760229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2D596BA3-3727-974F-FE2A-6777A0DC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0B31BCC7-F0CB-4D12-E055-AC6047DDA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719285A4-C0B7-B3AC-7D30-09AAEC527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4D7F0D95-49EE-A999-F438-9E979F824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F11FC50-7B50-1DA2-E926-59155FE01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719091E6-D831-A850-569A-18436E926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FF09E69D-89A5-DB33-9CA9-D86E57237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9A04E093-4ADF-DB59-A60B-BC2DE5FB1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F96E0E88-CA44-3884-9293-7D0BE265D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F82EE053-49AC-BF71-319C-52A5A600E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C5443FA-F148-4E27-DC6C-52B39583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1EAB71AC-2504-623B-F8D4-4100E30DF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4ACD2F05-CB63-8B04-841E-354BA5EF5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70A2EB7A-8879-4F73-7664-F4D367AA9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61D50D-1BDE-C64D-E6DF-8AFF2E844019}"/>
              </a:ext>
            </a:extLst>
          </p:cNvPr>
          <p:cNvSpPr txBox="1"/>
          <p:nvPr/>
        </p:nvSpPr>
        <p:spPr>
          <a:xfrm>
            <a:off x="6849289" y="208618"/>
            <a:ext cx="461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Geographical Analysis</a:t>
            </a:r>
          </a:p>
        </p:txBody>
      </p:sp>
      <p:pic>
        <p:nvPicPr>
          <p:cNvPr id="3" name="Picture 2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65F8D201-2F74-C5B5-CA91-2978425A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8" y="-18625"/>
            <a:ext cx="4797426" cy="3353322"/>
          </a:xfrm>
          <a:prstGeom prst="rect">
            <a:avLst/>
          </a:prstGeom>
        </p:spPr>
      </p:pic>
      <p:pic>
        <p:nvPicPr>
          <p:cNvPr id="9" name="Picture 8" descr="A graph with text overlay&#10;&#10;Description automatically generated">
            <a:extLst>
              <a:ext uri="{FF2B5EF4-FFF2-40B4-BE49-F238E27FC236}">
                <a16:creationId xmlns:a16="http://schemas.microsoft.com/office/drawing/2014/main" id="{F5EB8E53-B0FA-DD01-D94A-5CB02D5B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3327381"/>
            <a:ext cx="5642361" cy="3518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62184-2C87-0B77-6808-2878603BB620}"/>
              </a:ext>
            </a:extLst>
          </p:cNvPr>
          <p:cNvSpPr txBox="1"/>
          <p:nvPr/>
        </p:nvSpPr>
        <p:spPr>
          <a:xfrm>
            <a:off x="6008914" y="841207"/>
            <a:ext cx="592114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</a:t>
            </a:r>
            <a:r>
              <a:rPr lang="en-GB" b="1" dirty="0"/>
              <a:t>UK</a:t>
            </a:r>
            <a:r>
              <a:rPr lang="en-GB" dirty="0"/>
              <a:t> and </a:t>
            </a:r>
            <a:r>
              <a:rPr lang="en-GB" b="1" dirty="0"/>
              <a:t>US</a:t>
            </a:r>
            <a:r>
              <a:rPr lang="en-GB" dirty="0"/>
              <a:t> are the largest sources of royalties, contributing the </a:t>
            </a:r>
            <a:r>
              <a:rPr lang="en-GB" b="1" dirty="0"/>
              <a:t>77% </a:t>
            </a:r>
            <a:r>
              <a:rPr lang="en-GB" dirty="0"/>
              <a:t>revenue.</a:t>
            </a:r>
          </a:p>
          <a:p>
            <a:endParaRPr lang="en-GB" dirty="0"/>
          </a:p>
          <a:p>
            <a:r>
              <a:rPr lang="en-GB" b="1" dirty="0"/>
              <a:t>Insight</a:t>
            </a:r>
            <a:r>
              <a:rPr lang="en-GB" dirty="0"/>
              <a:t>: A small number of territories account for most of the revenue, while many other regions generate very little.</a:t>
            </a:r>
          </a:p>
          <a:p>
            <a:endParaRPr lang="en-GB" b="1" dirty="0"/>
          </a:p>
          <a:p>
            <a:r>
              <a:rPr lang="en-GB" b="1" dirty="0"/>
              <a:t>Recommendation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Focus on growing in underperforming territories where there may be potential for higher return.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Expanding in </a:t>
            </a:r>
            <a:r>
              <a:rPr lang="en-GB" sz="1400" b="1" dirty="0"/>
              <a:t>France</a:t>
            </a:r>
            <a:r>
              <a:rPr lang="en-GB" sz="1400" dirty="0"/>
              <a:t> and </a:t>
            </a:r>
            <a:r>
              <a:rPr lang="en-GB" sz="1400" b="1" dirty="0"/>
              <a:t>Germany</a:t>
            </a:r>
            <a:r>
              <a:rPr lang="en-GB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Conduct further analysis to understand why these markets are smaller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Adjust strategies accordingly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Evaluate the lower-performing regions.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Cost-benefit analysis to assess investing in growing those regions or focus on the top performers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9366A-CECB-A156-1E8C-DC7E782045E8}"/>
              </a:ext>
            </a:extLst>
          </p:cNvPr>
          <p:cNvSpPr/>
          <p:nvPr/>
        </p:nvSpPr>
        <p:spPr>
          <a:xfrm>
            <a:off x="819151" y="999105"/>
            <a:ext cx="80962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49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BA9C6-7E7A-9026-0421-BFAC7D2E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EB87F5A-2D7F-D989-339E-A40C39842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ACE24E9-3D60-09C8-1FDA-1DDE2D915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2331E574-1CFF-F797-139A-7932DB84F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B8723192-B7B2-CA3B-EE3B-9FE6CE5C4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5D42EDEA-8B7C-146B-6E7A-4EBEDD6F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5F60FBE8-D87C-5947-3F38-D1079FABC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412E2D7-7C6A-0C80-54A5-E898266E5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B182F2F2-AB95-18CA-485A-21DA669A2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E28C941E-2D4A-447A-3155-447E6E2E5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274184AA-A22C-5F55-531A-36ABBDC9E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ADFF1123-9CD7-6FB4-FB89-F3771522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5C0ACD66-E7F3-0B32-8526-BD25CDD9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B55EDB13-DFEE-30DD-78D1-155A1F572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7880669D-1FFE-1214-0877-950A41EB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26CB84F7-788B-B190-3BBC-68298AFA8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A4EEE175-28BB-5C02-59D4-7AE5DFAE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A83D3ADD-CFAF-2965-DC8F-2AEA36A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13F38072-BF57-D57C-A61D-C0047FBC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AC736DF3-5176-F8E0-5B22-AFE0C74FD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9E232F3-54E8-797E-8FA7-C07C2749D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68016654-78D8-09CB-EDC4-76A66829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924E1133-4C50-E996-92FA-F3007CA2E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C679813-5F9F-7327-677A-E585A906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0B8D5F-786D-B4CE-A246-7549C3AF8A74}"/>
              </a:ext>
            </a:extLst>
          </p:cNvPr>
          <p:cNvSpPr txBox="1"/>
          <p:nvPr/>
        </p:nvSpPr>
        <p:spPr>
          <a:xfrm>
            <a:off x="6849289" y="208618"/>
            <a:ext cx="461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Royalty Source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F450-4EAA-2AB0-C8B0-77E65863BD02}"/>
              </a:ext>
            </a:extLst>
          </p:cNvPr>
          <p:cNvSpPr txBox="1"/>
          <p:nvPr/>
        </p:nvSpPr>
        <p:spPr>
          <a:xfrm>
            <a:off x="6094277" y="1931065"/>
            <a:ext cx="59211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Majority of royalties are generated from </a:t>
            </a:r>
            <a:r>
              <a:rPr lang="en-GB" b="1" dirty="0"/>
              <a:t>PPL.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Other sources: </a:t>
            </a:r>
            <a:r>
              <a:rPr lang="en-GB" sz="1400" b="1" dirty="0" err="1"/>
              <a:t>SoundExchange</a:t>
            </a:r>
            <a:r>
              <a:rPr lang="en-GB" sz="1400" b="1" dirty="0"/>
              <a:t> </a:t>
            </a:r>
            <a:r>
              <a:rPr lang="en-GB" sz="1400" dirty="0"/>
              <a:t>and</a:t>
            </a:r>
            <a:r>
              <a:rPr lang="en-GB" sz="1400" b="1" dirty="0"/>
              <a:t> SENA </a:t>
            </a:r>
            <a:r>
              <a:rPr lang="en-GB" sz="1400" dirty="0"/>
              <a:t>contribute smaller but still significant amounts.</a:t>
            </a:r>
          </a:p>
          <a:p>
            <a:endParaRPr lang="en-GB" b="1" dirty="0"/>
          </a:p>
          <a:p>
            <a:r>
              <a:rPr lang="en-GB" b="1" dirty="0"/>
              <a:t>Recommendation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Investigate opportunities to expand revenue from sources that contribute less.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Diversifying income streams by growing underutilized platforms like </a:t>
            </a:r>
            <a:r>
              <a:rPr lang="en-GB" sz="1400" b="1" dirty="0" err="1"/>
              <a:t>SoundExchange</a:t>
            </a:r>
            <a:r>
              <a:rPr lang="en-GB" sz="1400" dirty="0"/>
              <a:t> could increase overall revenue.</a:t>
            </a:r>
          </a:p>
        </p:txBody>
      </p:sp>
      <p:pic>
        <p:nvPicPr>
          <p:cNvPr id="4" name="Picture 3" descr="A graph with lines and text&#10;&#10;Description automatically generated">
            <a:extLst>
              <a:ext uri="{FF2B5EF4-FFF2-40B4-BE49-F238E27FC236}">
                <a16:creationId xmlns:a16="http://schemas.microsoft.com/office/drawing/2014/main" id="{7935AAEC-32CB-0678-488D-368D07B8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"/>
          <a:stretch/>
        </p:blipFill>
        <p:spPr>
          <a:xfrm>
            <a:off x="219076" y="1477085"/>
            <a:ext cx="5818732" cy="39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BCF84-FFB5-785F-7716-1EFF1896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3EF66E5-A859-F895-CC49-EE0E71135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C14BC4-C1E7-1A89-0895-78C9B648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DC77E6B4-C7CE-FBF2-F2C3-6277D94CF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4478E543-D6FE-1BC1-A99E-F61B8FD32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7459997-62BB-EF4D-B3D0-2E12AD6BF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04490920-10AD-FD56-5783-19E7CCAC9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B5D4B924-F14B-2232-648E-8FF506F7F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BA4984A5-E13C-0B0D-80D0-00239FF06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3196744-E0F6-E666-CB94-3BEF9C65F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AA90F6A1-D7F5-41DF-F31F-98AE934E4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B76901A-5B5D-22E6-22DF-AE69CACC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12A0C76D-8D53-80E8-25E9-60E09F28F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8419C786-B09B-D247-A3BE-35F9330EB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F9426F6F-319B-3224-353A-1CF6CA495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91836772-0D58-2C7B-5AD3-5374FC2BE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0B86759C-6D2D-817C-2082-A6837F56D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8B1D2CC0-AB68-0731-3EC4-F71391D85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9E668D87-78B8-411F-0F8E-C359F7C2B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7458BF5B-0FA1-6C24-D533-B47CD51C4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F572DD9-8997-4B1C-C2C3-130C71FC1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86FFCB6C-0BC1-3728-1DEA-C23C7FB6A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02C75587-BBC5-54B6-4A8B-D9BD1903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0A674911-B5E5-3443-E0CC-CBE81A110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2F5023-B91A-532C-CA14-A9AEB0963C08}"/>
              </a:ext>
            </a:extLst>
          </p:cNvPr>
          <p:cNvSpPr txBox="1"/>
          <p:nvPr/>
        </p:nvSpPr>
        <p:spPr>
          <a:xfrm>
            <a:off x="8286751" y="181303"/>
            <a:ext cx="3915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F0000"/>
                </a:solidFill>
                <a:ea typeface="+mj-ea"/>
                <a:cs typeface="+mj-cs"/>
              </a:rPr>
              <a:t>Top Clients and Works Analysis</a:t>
            </a:r>
          </a:p>
          <a:p>
            <a:endParaRPr lang="en-GB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F0E6E98C-5A2B-CB1C-618D-473854573A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391"/>
          <a:stretch/>
        </p:blipFill>
        <p:spPr>
          <a:xfrm>
            <a:off x="3700" y="1679"/>
            <a:ext cx="3901551" cy="3063254"/>
          </a:xfrm>
          <a:prstGeom prst="rect">
            <a:avLst/>
          </a:prstGeom>
        </p:spPr>
      </p:pic>
      <p:pic>
        <p:nvPicPr>
          <p:cNvPr id="3" name="Picture 2" descr="A graph of various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E82A7ADC-F6D2-F6B0-D9CD-3A864F8BA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033" y="9525"/>
            <a:ext cx="4440718" cy="2986382"/>
          </a:xfrm>
          <a:prstGeom prst="rect">
            <a:avLst/>
          </a:prstGeom>
        </p:spPr>
      </p:pic>
      <p:pic>
        <p:nvPicPr>
          <p:cNvPr id="5" name="Picture 4" descr="A graph of a bar&#10;&#10;Description automatically generated">
            <a:extLst>
              <a:ext uri="{FF2B5EF4-FFF2-40B4-BE49-F238E27FC236}">
                <a16:creationId xmlns:a16="http://schemas.microsoft.com/office/drawing/2014/main" id="{576F70E3-3018-F57A-A2A8-C103D01CE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" y="3072779"/>
            <a:ext cx="5406359" cy="377093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FE659-103B-3C01-9858-4A9AABEE39B5}"/>
              </a:ext>
            </a:extLst>
          </p:cNvPr>
          <p:cNvCxnSpPr/>
          <p:nvPr/>
        </p:nvCxnSpPr>
        <p:spPr>
          <a:xfrm flipV="1">
            <a:off x="484188" y="2544417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9AF5C7-DCD9-D509-AD77-292C9D29B2D3}"/>
              </a:ext>
            </a:extLst>
          </p:cNvPr>
          <p:cNvCxnSpPr/>
          <p:nvPr/>
        </p:nvCxnSpPr>
        <p:spPr>
          <a:xfrm flipV="1">
            <a:off x="1185307" y="2544069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71629-0545-A6AA-BF8B-1A872D5D0CDF}"/>
              </a:ext>
            </a:extLst>
          </p:cNvPr>
          <p:cNvCxnSpPr/>
          <p:nvPr/>
        </p:nvCxnSpPr>
        <p:spPr>
          <a:xfrm flipV="1">
            <a:off x="1550346" y="2541381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C2FB05-E12B-D9B0-F96B-150ED3AE8AD0}"/>
              </a:ext>
            </a:extLst>
          </p:cNvPr>
          <p:cNvCxnSpPr/>
          <p:nvPr/>
        </p:nvCxnSpPr>
        <p:spPr>
          <a:xfrm flipV="1">
            <a:off x="1907144" y="2509556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92C3E9-7BA6-8768-7146-58D890AE5F06}"/>
              </a:ext>
            </a:extLst>
          </p:cNvPr>
          <p:cNvCxnSpPr/>
          <p:nvPr/>
        </p:nvCxnSpPr>
        <p:spPr>
          <a:xfrm flipV="1">
            <a:off x="2244201" y="2517402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CE232D-E8EA-EF7E-0DB9-C3146D7065B5}"/>
              </a:ext>
            </a:extLst>
          </p:cNvPr>
          <p:cNvCxnSpPr/>
          <p:nvPr/>
        </p:nvCxnSpPr>
        <p:spPr>
          <a:xfrm flipV="1">
            <a:off x="2586949" y="2538345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B69004-386F-23AF-1CCE-733DC2DAA6E4}"/>
              </a:ext>
            </a:extLst>
          </p:cNvPr>
          <p:cNvCxnSpPr/>
          <p:nvPr/>
        </p:nvCxnSpPr>
        <p:spPr>
          <a:xfrm flipV="1">
            <a:off x="3270002" y="2544602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2399D0-B37E-4CAF-1BD3-1990327FA5E4}"/>
              </a:ext>
            </a:extLst>
          </p:cNvPr>
          <p:cNvCxnSpPr/>
          <p:nvPr/>
        </p:nvCxnSpPr>
        <p:spPr>
          <a:xfrm flipV="1">
            <a:off x="2934487" y="2513418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19A5B1-E98D-319C-9295-9261D24242FB}"/>
              </a:ext>
            </a:extLst>
          </p:cNvPr>
          <p:cNvSpPr txBox="1"/>
          <p:nvPr/>
        </p:nvSpPr>
        <p:spPr>
          <a:xfrm>
            <a:off x="8307729" y="1014681"/>
            <a:ext cx="352629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Insight: </a:t>
            </a:r>
            <a:r>
              <a:rPr lang="en-GB" dirty="0"/>
              <a:t>A few clients generate the bulk of the revenue. 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ACCT67</a:t>
            </a:r>
            <a:r>
              <a:rPr lang="en-GB" sz="1400" dirty="0"/>
              <a:t> is a standout, contributing 9% of total, significantly more than other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b="1" dirty="0"/>
              <a:t>Insight: </a:t>
            </a:r>
            <a:r>
              <a:rPr lang="en-GB" dirty="0"/>
              <a:t>Some older works still generate substantial revenue, highlighting their long-term earning potential.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8/10 top earners were released over a year ago </a:t>
            </a:r>
          </a:p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7734A-BAC4-C56A-31C9-E69A96B40BD1}"/>
              </a:ext>
            </a:extLst>
          </p:cNvPr>
          <p:cNvSpPr txBox="1"/>
          <p:nvPr/>
        </p:nvSpPr>
        <p:spPr>
          <a:xfrm>
            <a:off x="5617029" y="3984170"/>
            <a:ext cx="64686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Recommendation: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Prioritize relationship management with these top clients to ensure continued satisfaction and renewals.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Offer premium services or personalised support to maintain their contribution.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Songs with longevity should be continuously promoted, as they are proven revenue generators.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Consider if these can be featured in more playlists, compilations, or media channels</a:t>
            </a:r>
            <a:r>
              <a:rPr lang="en-GB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692C4-8124-7F09-87D0-C5508A0C9354}"/>
              </a:ext>
            </a:extLst>
          </p:cNvPr>
          <p:cNvSpPr/>
          <p:nvPr/>
        </p:nvSpPr>
        <p:spPr>
          <a:xfrm>
            <a:off x="17785" y="4280170"/>
            <a:ext cx="88578" cy="47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5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5C1D4-12E4-3E99-BDAE-96E8EA0D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E90758A6-CF2F-D3D9-6232-E041F9F2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06E2255-463A-A8D6-7C77-EAE2D3CB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D049FED4-3CE0-8BFA-3BDD-4E7A9C44A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40C9E5B2-C391-A6A2-3AB8-4F7A8E2F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5B859C0C-96A0-663B-CCE2-05335AD9B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D90BEFA-40CA-9311-0BD7-C6A7B161E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C5D38C68-D65F-A044-2B53-26E9D021F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73A51AA7-46B7-6DA8-14FA-C82261D62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1734A7E2-4841-CC51-EF9A-1F47C31C2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26FF79C8-F522-DAB5-588C-62111D08C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DCD72148-FD6A-09A1-0324-879D456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F65CD42E-B8BD-383A-3D98-84376B7E9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AEA4F776-CF27-EBE9-44C8-14A24C695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6328D4CA-2C3A-48C0-B309-F4255AC07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19D19FB7-87B2-C892-BC93-1BA65E59A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F90EAB9A-F7AB-0E50-3F2D-69D4D508E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8CAF644B-E5DF-A868-B248-21107D2C9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6DEEF5FC-108B-B7A1-E524-62AF126F0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A5A33378-ABCE-FD79-60A5-96BE865D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570651-87D8-8B7B-863B-07C784034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68AD56BF-0F0B-E07D-7F6C-4AFB92757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0065407B-D3E5-B2E0-00AE-655C647F5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A4F5E978-255E-36C0-4F37-E55A1677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3835A7-5CE2-0749-9D81-D8F92EB253CD}"/>
              </a:ext>
            </a:extLst>
          </p:cNvPr>
          <p:cNvSpPr txBox="1"/>
          <p:nvPr/>
        </p:nvSpPr>
        <p:spPr>
          <a:xfrm>
            <a:off x="6849289" y="208618"/>
            <a:ext cx="461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Risk and Losses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F98F3-8852-1220-75E5-E3D212373109}"/>
              </a:ext>
            </a:extLst>
          </p:cNvPr>
          <p:cNvSpPr txBox="1"/>
          <p:nvPr/>
        </p:nvSpPr>
        <p:spPr>
          <a:xfrm>
            <a:off x="5997235" y="1581556"/>
            <a:ext cx="5921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A substantial amount of royalties (£300,000+) has been lost due to </a:t>
            </a:r>
            <a:r>
              <a:rPr lang="en-GB" b="1" dirty="0"/>
              <a:t>deactivated works</a:t>
            </a:r>
            <a:r>
              <a:rPr lang="en-GB" dirty="0"/>
              <a:t> and </a:t>
            </a:r>
            <a:r>
              <a:rPr lang="en-GB" b="1" dirty="0"/>
              <a:t>suspicious accounts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Recommendation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Implement more stringent fraud detection and account monitoring practices to prevent further loss.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Review processes which classify deactivation to minimize legitimate earnings being classified as lost and not false positives.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9431C-996D-1D1A-0FC4-DE74FA2B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1260702"/>
            <a:ext cx="5972633" cy="40580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323BB4-CA62-CB50-1A1A-997D3562823A}"/>
              </a:ext>
            </a:extLst>
          </p:cNvPr>
          <p:cNvSpPr/>
          <p:nvPr/>
        </p:nvSpPr>
        <p:spPr>
          <a:xfrm>
            <a:off x="26987" y="2694105"/>
            <a:ext cx="125413" cy="809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57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ACE58-8765-46E9-6A73-F42F96FA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9ECE9F9-99FF-7750-B259-D37B204FE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11452F-8CE7-AEFA-7E0D-38A6F35D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7E2DEEF8-69C5-787E-32DF-871B2611C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584A827-36BA-F544-24AF-1A08F2691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F27F9D0-C080-AE44-8D31-AE8921AE9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C367AE6-0EF2-ABAB-9E3E-9101B22C4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751DA260-FDC2-EC93-EA51-35F86F7A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37748124-1033-1F62-AD36-5B56AF365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0BDF97C0-F56F-8848-9AEF-52967BB18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0802E89D-C108-5C26-E7B2-087A3F89E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37E18326-8429-0AE5-9D44-53CB3A139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94519F08-9DA5-D76F-E13C-72AE46C2D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1C27E82B-78BF-3FE0-DC4B-651884AEC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037DD59F-FDC9-3B43-1433-1A2021F79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B1FDD342-037B-BAC3-2EC0-628EFF8A5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67D67AAA-946E-BF75-AAEB-0F9698E9E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021C9EA6-FFB6-0FD7-C0D3-4D12FA621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95B8BF49-1D53-5FBD-B014-645575356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4EBD112-CFDB-9F30-36BD-402704629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26C9A1D-EB0E-58A2-DDB3-5853662E4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E2F1460C-9E4E-4AF1-1C07-69E92CFCC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46613AC9-BC45-BD54-3E04-B258A6A2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4F1510EF-ADCC-7269-13FB-3DBE79DF0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075FCD-FE49-3557-A7CB-B1BA716B2176}"/>
              </a:ext>
            </a:extLst>
          </p:cNvPr>
          <p:cNvSpPr txBox="1"/>
          <p:nvPr/>
        </p:nvSpPr>
        <p:spPr>
          <a:xfrm>
            <a:off x="305288" y="182855"/>
            <a:ext cx="672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Recommendations and Strategy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59ECC-9F6D-3BD1-5EEA-26F662F02336}"/>
              </a:ext>
            </a:extLst>
          </p:cNvPr>
          <p:cNvSpPr txBox="1"/>
          <p:nvPr/>
        </p:nvSpPr>
        <p:spPr>
          <a:xfrm>
            <a:off x="333871" y="888929"/>
            <a:ext cx="115184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Grow top-performing regions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Focus efforts on scaling growth in high-revenue territories like the </a:t>
            </a:r>
            <a:r>
              <a:rPr lang="en-GB" b="1" dirty="0"/>
              <a:t>UK</a:t>
            </a:r>
            <a:r>
              <a:rPr lang="en-GB" dirty="0"/>
              <a:t> and the </a:t>
            </a:r>
            <a:r>
              <a:rPr lang="en-GB" b="1" dirty="0"/>
              <a:t>US</a:t>
            </a:r>
            <a:r>
              <a:rPr lang="en-GB" dirty="0"/>
              <a:t>, but also explore new opportunities in regions like </a:t>
            </a:r>
            <a:r>
              <a:rPr lang="en-GB" b="1" dirty="0"/>
              <a:t>France</a:t>
            </a:r>
            <a:r>
              <a:rPr lang="en-GB" dirty="0"/>
              <a:t> and </a:t>
            </a:r>
            <a:r>
              <a:rPr lang="en-GB" b="1" dirty="0"/>
              <a:t>Germany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Client tier focus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Prioritize growth and retention strategies for </a:t>
            </a:r>
            <a:r>
              <a:rPr lang="en-GB" b="1" dirty="0"/>
              <a:t>Self Service</a:t>
            </a:r>
            <a:r>
              <a:rPr lang="en-GB" dirty="0"/>
              <a:t> clients, while exploring ways to increase the market share of </a:t>
            </a:r>
            <a:r>
              <a:rPr lang="en-GB" b="1" dirty="0"/>
              <a:t>Admin</a:t>
            </a:r>
            <a:r>
              <a:rPr lang="en-GB" dirty="0"/>
              <a:t> and </a:t>
            </a:r>
            <a:r>
              <a:rPr lang="en-GB" b="1" dirty="0"/>
              <a:t>Funded</a:t>
            </a:r>
            <a:r>
              <a:rPr lang="en-GB" dirty="0"/>
              <a:t> tiers.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Diversify sources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Investigate additional revenue opportunities in underutilized royalty sources, focusing on platforms like </a:t>
            </a:r>
            <a:r>
              <a:rPr lang="en-GB" b="1" dirty="0" err="1"/>
              <a:t>SoundExchange</a:t>
            </a:r>
            <a:r>
              <a:rPr lang="en-GB" dirty="0"/>
              <a:t> or others with room for growth.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Tighten security and minimize loss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Reduce royalty losses through enhanced account monitoring and improved fraud prevention.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66580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9CAAB20-7715-584A-B972-8F1AA1EA5E42}">
  <we:reference id="3e0fcce7-415c-4081-926c-b4e449c650e4" version="1.1.0.2" store="EXCatalog" storeType="EXCatalog"/>
  <we:alternateReferences>
    <we:reference id="WA200004709" version="1.1.0.2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155</TotalTime>
  <Words>763</Words>
  <Application>Microsoft Macintosh PowerPoint</Application>
  <PresentationFormat>Widescreen</PresentationFormat>
  <Paragraphs>99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 Light</vt:lpstr>
      <vt:lpstr>Rockwell</vt:lpstr>
      <vt:lpstr>Wingdings</vt:lpstr>
      <vt:lpstr>Atlas</vt:lpstr>
      <vt:lpstr>Royalties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Judah [bn22ej]</dc:creator>
  <cp:lastModifiedBy>Ethan Judah [bn22ej]</cp:lastModifiedBy>
  <cp:revision>10</cp:revision>
  <dcterms:created xsi:type="dcterms:W3CDTF">2024-10-16T12:30:37Z</dcterms:created>
  <dcterms:modified xsi:type="dcterms:W3CDTF">2024-10-18T13:01:53Z</dcterms:modified>
</cp:coreProperties>
</file>